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Lora" panose="020F0502020204030204" pitchFamily="2" charset="0"/>
      <p:regular r:id="rId12"/>
    </p:embeddedFont>
    <p:embeddedFont>
      <p:font typeface="Source Sans 3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1701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60602"/>
            <a:ext cx="7468553" cy="1847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Visualizing Stock Trends with Candlestick Charts and Technical Indicators in Python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324124" y="4122420"/>
            <a:ext cx="746855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comprehensive exploration of building interactive trading visualizations using Python's powerful data science ecosystem—Pandas, Matplotlib, Seaborn, and Plotly.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324124" y="5028128"/>
            <a:ext cx="746855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Group Members:</a:t>
            </a: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24124" y="5598795"/>
            <a:ext cx="746855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Ayushman Mallik, Priyanshu Yadav, Sidharth Gupta, Saksham Gupta, Md Ateef, &amp; Adarsh Pandey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579358"/>
            <a:ext cx="4679633" cy="400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Problem Statement &amp; Objective</a:t>
            </a:r>
            <a:endParaRPr lang="en-US" sz="2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1337072"/>
            <a:ext cx="3238619" cy="323861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60175" y="1320046"/>
            <a:ext cx="1922026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Challenge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6160175" y="1696283"/>
            <a:ext cx="7640003" cy="435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Financial markets generate massive volumes of time-series price data daily. Traders and quantitative analysts rely heavily on sophisticated visual tools—particularly candlestick charts and technical indicators—to extract actionable insights from this data deluge.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6160175" y="2254091"/>
            <a:ext cx="7640003" cy="435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These visualizations serve critical functions: understanding price trends and momentum, identifying key support and resistance levels, detecting volatility patterns, and pinpointing potential entry and exit points for trading strategies.</a:t>
            </a:r>
            <a:endParaRPr lang="en-US" sz="1050" dirty="0"/>
          </a:p>
        </p:txBody>
      </p:sp>
      <p:sp>
        <p:nvSpPr>
          <p:cNvPr id="7" name="Shape 4"/>
          <p:cNvSpPr/>
          <p:nvPr/>
        </p:nvSpPr>
        <p:spPr>
          <a:xfrm>
            <a:off x="837724" y="4881920"/>
            <a:ext cx="6409373" cy="1316117"/>
          </a:xfrm>
          <a:prstGeom prst="roundRect">
            <a:avLst>
              <a:gd name="adj" fmla="val 1552"/>
            </a:avLst>
          </a:prstGeom>
          <a:solidFill>
            <a:srgbClr val="F3E7D4"/>
          </a:solidFill>
          <a:ln/>
        </p:spPr>
      </p:sp>
      <p:sp>
        <p:nvSpPr>
          <p:cNvPr id="8" name="Shape 5"/>
          <p:cNvSpPr/>
          <p:nvPr/>
        </p:nvSpPr>
        <p:spPr>
          <a:xfrm>
            <a:off x="973812" y="5018008"/>
            <a:ext cx="408384" cy="408384"/>
          </a:xfrm>
          <a:prstGeom prst="roundRect">
            <a:avLst>
              <a:gd name="adj" fmla="val 22388452"/>
            </a:avLst>
          </a:prstGeom>
          <a:solidFill>
            <a:srgbClr val="38512F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6088" y="5130284"/>
            <a:ext cx="183713" cy="18371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73812" y="5562481"/>
            <a:ext cx="1601629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Candlestick Prices</a:t>
            </a:r>
            <a:endParaRPr lang="en-US" sz="1250" dirty="0"/>
          </a:p>
        </p:txBody>
      </p:sp>
      <p:sp>
        <p:nvSpPr>
          <p:cNvPr id="11" name="Text 7"/>
          <p:cNvSpPr/>
          <p:nvPr/>
        </p:nvSpPr>
        <p:spPr>
          <a:xfrm>
            <a:off x="973812" y="5844302"/>
            <a:ext cx="6137196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OHLC data visualization showing market sentiment</a:t>
            </a:r>
            <a:endParaRPr lang="en-US" sz="1050" dirty="0"/>
          </a:p>
        </p:txBody>
      </p:sp>
      <p:sp>
        <p:nvSpPr>
          <p:cNvPr id="12" name="Shape 8"/>
          <p:cNvSpPr/>
          <p:nvPr/>
        </p:nvSpPr>
        <p:spPr>
          <a:xfrm>
            <a:off x="7383185" y="4881920"/>
            <a:ext cx="6409492" cy="1316117"/>
          </a:xfrm>
          <a:prstGeom prst="roundRect">
            <a:avLst>
              <a:gd name="adj" fmla="val 1552"/>
            </a:avLst>
          </a:prstGeom>
          <a:solidFill>
            <a:srgbClr val="F3E7D4"/>
          </a:solidFill>
          <a:ln/>
        </p:spPr>
      </p:sp>
      <p:sp>
        <p:nvSpPr>
          <p:cNvPr id="13" name="Shape 9"/>
          <p:cNvSpPr/>
          <p:nvPr/>
        </p:nvSpPr>
        <p:spPr>
          <a:xfrm>
            <a:off x="7519273" y="5018008"/>
            <a:ext cx="408384" cy="408384"/>
          </a:xfrm>
          <a:prstGeom prst="roundRect">
            <a:avLst>
              <a:gd name="adj" fmla="val 22388452"/>
            </a:avLst>
          </a:prstGeom>
          <a:solidFill>
            <a:srgbClr val="38512F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31549" y="5130284"/>
            <a:ext cx="183713" cy="183713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519273" y="5562481"/>
            <a:ext cx="1601629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Moving Averages</a:t>
            </a:r>
            <a:endParaRPr lang="en-US" sz="1250" dirty="0"/>
          </a:p>
        </p:txBody>
      </p:sp>
      <p:sp>
        <p:nvSpPr>
          <p:cNvPr id="16" name="Text 11"/>
          <p:cNvSpPr/>
          <p:nvPr/>
        </p:nvSpPr>
        <p:spPr>
          <a:xfrm>
            <a:off x="7519273" y="5844302"/>
            <a:ext cx="6137315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9 EMA and 12 EMA for trend identification</a:t>
            </a:r>
            <a:endParaRPr lang="en-US" sz="1050" dirty="0"/>
          </a:p>
        </p:txBody>
      </p:sp>
      <p:sp>
        <p:nvSpPr>
          <p:cNvPr id="17" name="Shape 12"/>
          <p:cNvSpPr/>
          <p:nvPr/>
        </p:nvSpPr>
        <p:spPr>
          <a:xfrm>
            <a:off x="837724" y="6334125"/>
            <a:ext cx="6409373" cy="1316117"/>
          </a:xfrm>
          <a:prstGeom prst="roundRect">
            <a:avLst>
              <a:gd name="adj" fmla="val 1552"/>
            </a:avLst>
          </a:prstGeom>
          <a:solidFill>
            <a:srgbClr val="F3E7D4"/>
          </a:solidFill>
          <a:ln/>
        </p:spPr>
      </p:sp>
      <p:sp>
        <p:nvSpPr>
          <p:cNvPr id="18" name="Shape 13"/>
          <p:cNvSpPr/>
          <p:nvPr/>
        </p:nvSpPr>
        <p:spPr>
          <a:xfrm>
            <a:off x="973812" y="6470213"/>
            <a:ext cx="408384" cy="408384"/>
          </a:xfrm>
          <a:prstGeom prst="roundRect">
            <a:avLst>
              <a:gd name="adj" fmla="val 22388452"/>
            </a:avLst>
          </a:prstGeom>
          <a:solidFill>
            <a:srgbClr val="38512F"/>
          </a:solidFill>
          <a:ln/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6088" y="6582489"/>
            <a:ext cx="183713" cy="183713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973812" y="7014686"/>
            <a:ext cx="1601629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Bollinger Bands</a:t>
            </a:r>
            <a:endParaRPr lang="en-US" sz="1250" dirty="0"/>
          </a:p>
        </p:txBody>
      </p:sp>
      <p:sp>
        <p:nvSpPr>
          <p:cNvPr id="21" name="Text 15"/>
          <p:cNvSpPr/>
          <p:nvPr/>
        </p:nvSpPr>
        <p:spPr>
          <a:xfrm>
            <a:off x="973812" y="7296507"/>
            <a:ext cx="6137196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20-period bands with 2σ volatility measurement</a:t>
            </a:r>
            <a:endParaRPr lang="en-US" sz="1050" dirty="0"/>
          </a:p>
        </p:txBody>
      </p:sp>
      <p:sp>
        <p:nvSpPr>
          <p:cNvPr id="22" name="Shape 16"/>
          <p:cNvSpPr/>
          <p:nvPr/>
        </p:nvSpPr>
        <p:spPr>
          <a:xfrm>
            <a:off x="7383185" y="6334125"/>
            <a:ext cx="6409492" cy="1316117"/>
          </a:xfrm>
          <a:prstGeom prst="roundRect">
            <a:avLst>
              <a:gd name="adj" fmla="val 1552"/>
            </a:avLst>
          </a:prstGeom>
          <a:solidFill>
            <a:srgbClr val="F3E7D4"/>
          </a:solidFill>
          <a:ln/>
        </p:spPr>
      </p:sp>
      <p:sp>
        <p:nvSpPr>
          <p:cNvPr id="23" name="Shape 17"/>
          <p:cNvSpPr/>
          <p:nvPr/>
        </p:nvSpPr>
        <p:spPr>
          <a:xfrm>
            <a:off x="7519273" y="6470213"/>
            <a:ext cx="408384" cy="408384"/>
          </a:xfrm>
          <a:prstGeom prst="roundRect">
            <a:avLst>
              <a:gd name="adj" fmla="val 22388452"/>
            </a:avLst>
          </a:prstGeom>
          <a:solidFill>
            <a:srgbClr val="38512F"/>
          </a:solidFill>
          <a:ln/>
        </p:spPr>
      </p:sp>
      <p:pic>
        <p:nvPicPr>
          <p:cNvPr id="24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31549" y="6582489"/>
            <a:ext cx="183713" cy="183713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7519273" y="7014686"/>
            <a:ext cx="1601629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Volume &amp; Returns</a:t>
            </a:r>
            <a:endParaRPr lang="en-US" sz="1250" dirty="0"/>
          </a:p>
        </p:txBody>
      </p:sp>
      <p:sp>
        <p:nvSpPr>
          <p:cNvPr id="26" name="Text 19"/>
          <p:cNvSpPr/>
          <p:nvPr/>
        </p:nvSpPr>
        <p:spPr>
          <a:xfrm>
            <a:off x="7519273" y="7296507"/>
            <a:ext cx="6137315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Trading activity and distribution analysis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09374"/>
            <a:ext cx="7328059" cy="585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Tools, Libraries, and Environment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837724" y="1990844"/>
            <a:ext cx="4185642" cy="2404110"/>
          </a:xfrm>
          <a:prstGeom prst="roundRect">
            <a:avLst>
              <a:gd name="adj" fmla="val 4564"/>
            </a:avLst>
          </a:prstGeom>
          <a:solidFill>
            <a:srgbClr val="FEF5E7"/>
          </a:solidFill>
          <a:ln/>
        </p:spPr>
      </p:sp>
      <p:sp>
        <p:nvSpPr>
          <p:cNvPr id="4" name="Shape 2"/>
          <p:cNvSpPr/>
          <p:nvPr/>
        </p:nvSpPr>
        <p:spPr>
          <a:xfrm>
            <a:off x="837724" y="1967984"/>
            <a:ext cx="4185642" cy="91440"/>
          </a:xfrm>
          <a:prstGeom prst="roundRect">
            <a:avLst>
              <a:gd name="adj" fmla="val 32642"/>
            </a:avLst>
          </a:prstGeom>
          <a:solidFill>
            <a:srgbClr val="38512F"/>
          </a:solidFill>
          <a:ln/>
        </p:spPr>
      </p:sp>
      <p:sp>
        <p:nvSpPr>
          <p:cNvPr id="5" name="Shape 3"/>
          <p:cNvSpPr/>
          <p:nvPr/>
        </p:nvSpPr>
        <p:spPr>
          <a:xfrm>
            <a:off x="2632055" y="1692473"/>
            <a:ext cx="596860" cy="596860"/>
          </a:xfrm>
          <a:prstGeom prst="roundRect">
            <a:avLst>
              <a:gd name="adj" fmla="val 153202"/>
            </a:avLst>
          </a:prstGeom>
          <a:solidFill>
            <a:srgbClr val="38512F"/>
          </a:solidFill>
          <a:ln/>
        </p:spPr>
      </p:sp>
      <p:sp>
        <p:nvSpPr>
          <p:cNvPr id="6" name="Text 4"/>
          <p:cNvSpPr/>
          <p:nvPr/>
        </p:nvSpPr>
        <p:spPr>
          <a:xfrm>
            <a:off x="2811125" y="1841659"/>
            <a:ext cx="238720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059537" y="2488287"/>
            <a:ext cx="234088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Python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1059537" y="2900124"/>
            <a:ext cx="3742015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Core programming language powering the entire analytical pipeline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5222319" y="1990844"/>
            <a:ext cx="4185642" cy="2404110"/>
          </a:xfrm>
          <a:prstGeom prst="roundRect">
            <a:avLst>
              <a:gd name="adj" fmla="val 4564"/>
            </a:avLst>
          </a:prstGeom>
          <a:solidFill>
            <a:srgbClr val="FEF5E7"/>
          </a:solidFill>
          <a:ln/>
        </p:spPr>
      </p:sp>
      <p:sp>
        <p:nvSpPr>
          <p:cNvPr id="10" name="Shape 8"/>
          <p:cNvSpPr/>
          <p:nvPr/>
        </p:nvSpPr>
        <p:spPr>
          <a:xfrm>
            <a:off x="5222319" y="1967984"/>
            <a:ext cx="4185642" cy="91440"/>
          </a:xfrm>
          <a:prstGeom prst="roundRect">
            <a:avLst>
              <a:gd name="adj" fmla="val 32642"/>
            </a:avLst>
          </a:prstGeom>
          <a:solidFill>
            <a:srgbClr val="38512F"/>
          </a:solidFill>
          <a:ln/>
        </p:spPr>
      </p:sp>
      <p:sp>
        <p:nvSpPr>
          <p:cNvPr id="11" name="Shape 9"/>
          <p:cNvSpPr/>
          <p:nvPr/>
        </p:nvSpPr>
        <p:spPr>
          <a:xfrm>
            <a:off x="7016651" y="1692473"/>
            <a:ext cx="596860" cy="596860"/>
          </a:xfrm>
          <a:prstGeom prst="roundRect">
            <a:avLst>
              <a:gd name="adj" fmla="val 153202"/>
            </a:avLst>
          </a:prstGeom>
          <a:solidFill>
            <a:srgbClr val="38512F"/>
          </a:solidFill>
          <a:ln/>
        </p:spPr>
      </p:sp>
      <p:sp>
        <p:nvSpPr>
          <p:cNvPr id="12" name="Text 10"/>
          <p:cNvSpPr/>
          <p:nvPr/>
        </p:nvSpPr>
        <p:spPr>
          <a:xfrm>
            <a:off x="7195721" y="1841659"/>
            <a:ext cx="238720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5444133" y="2488287"/>
            <a:ext cx="234088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Pandas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5444133" y="2900124"/>
            <a:ext cx="3742015" cy="1273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Essential for data loading, cleaning, transformation, and sophisticated time-series operations including resampling and rolling calculations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9606915" y="1990844"/>
            <a:ext cx="4185642" cy="2404110"/>
          </a:xfrm>
          <a:prstGeom prst="roundRect">
            <a:avLst>
              <a:gd name="adj" fmla="val 4564"/>
            </a:avLst>
          </a:prstGeom>
          <a:solidFill>
            <a:srgbClr val="FEF5E7"/>
          </a:solidFill>
          <a:ln/>
        </p:spPr>
      </p:sp>
      <p:sp>
        <p:nvSpPr>
          <p:cNvPr id="16" name="Shape 14"/>
          <p:cNvSpPr/>
          <p:nvPr/>
        </p:nvSpPr>
        <p:spPr>
          <a:xfrm>
            <a:off x="9606915" y="1967984"/>
            <a:ext cx="4185642" cy="91440"/>
          </a:xfrm>
          <a:prstGeom prst="roundRect">
            <a:avLst>
              <a:gd name="adj" fmla="val 32642"/>
            </a:avLst>
          </a:prstGeom>
          <a:solidFill>
            <a:srgbClr val="38512F"/>
          </a:solidFill>
          <a:ln/>
        </p:spPr>
      </p:sp>
      <p:sp>
        <p:nvSpPr>
          <p:cNvPr id="17" name="Shape 15"/>
          <p:cNvSpPr/>
          <p:nvPr/>
        </p:nvSpPr>
        <p:spPr>
          <a:xfrm>
            <a:off x="11401246" y="1692473"/>
            <a:ext cx="596860" cy="596860"/>
          </a:xfrm>
          <a:prstGeom prst="roundRect">
            <a:avLst>
              <a:gd name="adj" fmla="val 153202"/>
            </a:avLst>
          </a:prstGeom>
          <a:solidFill>
            <a:srgbClr val="38512F"/>
          </a:solidFill>
          <a:ln/>
        </p:spPr>
      </p:sp>
      <p:sp>
        <p:nvSpPr>
          <p:cNvPr id="18" name="Text 16"/>
          <p:cNvSpPr/>
          <p:nvPr/>
        </p:nvSpPr>
        <p:spPr>
          <a:xfrm>
            <a:off x="11580316" y="1841659"/>
            <a:ext cx="238720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9828728" y="2488287"/>
            <a:ext cx="234088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Matplotlib</a:t>
            </a:r>
            <a:endParaRPr lang="en-US" sz="1800" dirty="0"/>
          </a:p>
        </p:txBody>
      </p:sp>
      <p:sp>
        <p:nvSpPr>
          <p:cNvPr id="20" name="Text 18"/>
          <p:cNvSpPr/>
          <p:nvPr/>
        </p:nvSpPr>
        <p:spPr>
          <a:xfrm>
            <a:off x="9828728" y="2900124"/>
            <a:ext cx="3742015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Foundation for static plotting capabilities, enabling detailed distribution plots and custom chart configurations</a:t>
            </a:r>
            <a:endParaRPr lang="en-US" sz="1550" dirty="0"/>
          </a:p>
        </p:txBody>
      </p:sp>
      <p:sp>
        <p:nvSpPr>
          <p:cNvPr id="21" name="Shape 19"/>
          <p:cNvSpPr/>
          <p:nvPr/>
        </p:nvSpPr>
        <p:spPr>
          <a:xfrm>
            <a:off x="837724" y="4892278"/>
            <a:ext cx="6377940" cy="1767602"/>
          </a:xfrm>
          <a:prstGeom prst="roundRect">
            <a:avLst>
              <a:gd name="adj" fmla="val 6208"/>
            </a:avLst>
          </a:prstGeom>
          <a:solidFill>
            <a:srgbClr val="FEF5E7"/>
          </a:solidFill>
          <a:ln/>
        </p:spPr>
      </p:sp>
      <p:sp>
        <p:nvSpPr>
          <p:cNvPr id="22" name="Shape 20"/>
          <p:cNvSpPr/>
          <p:nvPr/>
        </p:nvSpPr>
        <p:spPr>
          <a:xfrm>
            <a:off x="837724" y="4869418"/>
            <a:ext cx="6377940" cy="91440"/>
          </a:xfrm>
          <a:prstGeom prst="roundRect">
            <a:avLst>
              <a:gd name="adj" fmla="val 32642"/>
            </a:avLst>
          </a:prstGeom>
          <a:solidFill>
            <a:srgbClr val="38512F"/>
          </a:solidFill>
          <a:ln/>
        </p:spPr>
      </p:sp>
      <p:sp>
        <p:nvSpPr>
          <p:cNvPr id="23" name="Shape 21"/>
          <p:cNvSpPr/>
          <p:nvPr/>
        </p:nvSpPr>
        <p:spPr>
          <a:xfrm>
            <a:off x="3728264" y="4593908"/>
            <a:ext cx="596860" cy="596860"/>
          </a:xfrm>
          <a:prstGeom prst="roundRect">
            <a:avLst>
              <a:gd name="adj" fmla="val 153202"/>
            </a:avLst>
          </a:prstGeom>
          <a:solidFill>
            <a:srgbClr val="38512F"/>
          </a:solidFill>
          <a:ln/>
        </p:spPr>
      </p:sp>
      <p:sp>
        <p:nvSpPr>
          <p:cNvPr id="24" name="Text 22"/>
          <p:cNvSpPr/>
          <p:nvPr/>
        </p:nvSpPr>
        <p:spPr>
          <a:xfrm>
            <a:off x="3907334" y="4743093"/>
            <a:ext cx="238720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1850" dirty="0"/>
          </a:p>
        </p:txBody>
      </p:sp>
      <p:sp>
        <p:nvSpPr>
          <p:cNvPr id="25" name="Text 23"/>
          <p:cNvSpPr/>
          <p:nvPr/>
        </p:nvSpPr>
        <p:spPr>
          <a:xfrm>
            <a:off x="1059537" y="5389721"/>
            <a:ext cx="234088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Seaborn</a:t>
            </a:r>
            <a:endParaRPr lang="en-US" sz="1800" dirty="0"/>
          </a:p>
        </p:txBody>
      </p:sp>
      <p:sp>
        <p:nvSpPr>
          <p:cNvPr id="26" name="Text 24"/>
          <p:cNvSpPr/>
          <p:nvPr/>
        </p:nvSpPr>
        <p:spPr>
          <a:xfrm>
            <a:off x="1059537" y="5801558"/>
            <a:ext cx="5934313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Statistical visualization library built on Matplotlib, providing elegant styling and specialized plots for returns distribution analysis</a:t>
            </a:r>
            <a:endParaRPr lang="en-US" sz="1550" dirty="0"/>
          </a:p>
        </p:txBody>
      </p:sp>
      <p:sp>
        <p:nvSpPr>
          <p:cNvPr id="27" name="Shape 25"/>
          <p:cNvSpPr/>
          <p:nvPr/>
        </p:nvSpPr>
        <p:spPr>
          <a:xfrm>
            <a:off x="7414617" y="4892278"/>
            <a:ext cx="6377940" cy="1767602"/>
          </a:xfrm>
          <a:prstGeom prst="roundRect">
            <a:avLst>
              <a:gd name="adj" fmla="val 6208"/>
            </a:avLst>
          </a:prstGeom>
          <a:solidFill>
            <a:srgbClr val="FEF5E7"/>
          </a:solidFill>
          <a:ln/>
        </p:spPr>
      </p:sp>
      <p:sp>
        <p:nvSpPr>
          <p:cNvPr id="28" name="Shape 26"/>
          <p:cNvSpPr/>
          <p:nvPr/>
        </p:nvSpPr>
        <p:spPr>
          <a:xfrm>
            <a:off x="7414617" y="4869418"/>
            <a:ext cx="6377940" cy="91440"/>
          </a:xfrm>
          <a:prstGeom prst="roundRect">
            <a:avLst>
              <a:gd name="adj" fmla="val 32642"/>
            </a:avLst>
          </a:prstGeom>
          <a:solidFill>
            <a:srgbClr val="38512F"/>
          </a:solidFill>
          <a:ln/>
        </p:spPr>
      </p:sp>
      <p:sp>
        <p:nvSpPr>
          <p:cNvPr id="29" name="Shape 27"/>
          <p:cNvSpPr/>
          <p:nvPr/>
        </p:nvSpPr>
        <p:spPr>
          <a:xfrm>
            <a:off x="10305157" y="4593908"/>
            <a:ext cx="596860" cy="596860"/>
          </a:xfrm>
          <a:prstGeom prst="roundRect">
            <a:avLst>
              <a:gd name="adj" fmla="val 153202"/>
            </a:avLst>
          </a:prstGeom>
          <a:solidFill>
            <a:srgbClr val="38512F"/>
          </a:solidFill>
          <a:ln/>
        </p:spPr>
      </p:sp>
      <p:sp>
        <p:nvSpPr>
          <p:cNvPr id="30" name="Text 28"/>
          <p:cNvSpPr/>
          <p:nvPr/>
        </p:nvSpPr>
        <p:spPr>
          <a:xfrm>
            <a:off x="10484227" y="4743093"/>
            <a:ext cx="238720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</a:t>
            </a:r>
            <a:endParaRPr lang="en-US" sz="1850" dirty="0"/>
          </a:p>
        </p:txBody>
      </p:sp>
      <p:sp>
        <p:nvSpPr>
          <p:cNvPr id="31" name="Text 29"/>
          <p:cNvSpPr/>
          <p:nvPr/>
        </p:nvSpPr>
        <p:spPr>
          <a:xfrm>
            <a:off x="7636431" y="5389721"/>
            <a:ext cx="234088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Plotly</a:t>
            </a:r>
            <a:endParaRPr lang="en-US" sz="1800" dirty="0"/>
          </a:p>
        </p:txBody>
      </p:sp>
      <p:sp>
        <p:nvSpPr>
          <p:cNvPr id="32" name="Text 30"/>
          <p:cNvSpPr/>
          <p:nvPr/>
        </p:nvSpPr>
        <p:spPr>
          <a:xfrm>
            <a:off x="7636431" y="5801558"/>
            <a:ext cx="5934313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Interactive visualization powerhouse creating responsive candlestick charts with hover tooltips, zoom capabilities, and volume subplots</a:t>
            </a:r>
            <a:endParaRPr lang="en-US" sz="1550" dirty="0"/>
          </a:p>
        </p:txBody>
      </p:sp>
      <p:sp>
        <p:nvSpPr>
          <p:cNvPr id="33" name="Text 31"/>
          <p:cNvSpPr/>
          <p:nvPr/>
        </p:nvSpPr>
        <p:spPr>
          <a:xfrm>
            <a:off x="837724" y="6883718"/>
            <a:ext cx="12954952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Development Environment:</a:t>
            </a:r>
            <a:r>
              <a:rPr lang="en-US" sz="15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Flexible deployment across local Python environments, VS Code, or Jupyter Notebook, providing iterative development and immediate visual feedback.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7008" y="568523"/>
            <a:ext cx="3162419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Description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827008" y="1299686"/>
            <a:ext cx="2388870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Option A: Real Market Data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08" y="1687949"/>
            <a:ext cx="4110752" cy="41107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27008" y="5949791"/>
            <a:ext cx="6324243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 Type:</a:t>
            </a: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Historical OHLCV data (Open, High, Low, Close, Volume)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827008" y="6211848"/>
            <a:ext cx="6324243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Time Frame:</a:t>
            </a: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Approximately one year of daily trading data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827008" y="6473904"/>
            <a:ext cx="6324243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Source:</a:t>
            </a: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Online financial APIs such as Yahoo Finance, Binance, or Stooq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827008" y="6735961"/>
            <a:ext cx="6324243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Columns:</a:t>
            </a: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Date, Open, High, Low, Close, Volume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7486769" y="1299686"/>
            <a:ext cx="2219206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Option B: Simulated Data</a:t>
            </a:r>
            <a:endParaRPr lang="en-US" sz="14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6769" y="1687949"/>
            <a:ext cx="4110752" cy="411075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486769" y="5949791"/>
            <a:ext cx="6324243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 Type:</a:t>
            </a: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Simulated OHLCV time-series approximating realistic stock behavior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7486769" y="6211848"/>
            <a:ext cx="6324243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Reason:</a:t>
            </a: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Network restrictions preventing access to live financial APIs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7486769" y="6473904"/>
            <a:ext cx="6324243" cy="430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Generation Method:</a:t>
            </a:r>
            <a:r>
              <a:rPr lang="en-US" sz="10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Business day calendar with synthetic but realistic price movements and randomized volume within typical ranges</a:t>
            </a:r>
            <a:endParaRPr lang="en-US" sz="1050" dirty="0"/>
          </a:p>
        </p:txBody>
      </p:sp>
      <p:sp>
        <p:nvSpPr>
          <p:cNvPr id="14" name="Shape 10"/>
          <p:cNvSpPr/>
          <p:nvPr/>
        </p:nvSpPr>
        <p:spPr>
          <a:xfrm>
            <a:off x="827008" y="7149108"/>
            <a:ext cx="12976384" cy="570905"/>
          </a:xfrm>
          <a:prstGeom prst="roundRect">
            <a:avLst>
              <a:gd name="adj" fmla="val 3531"/>
            </a:avLst>
          </a:prstGeom>
          <a:solidFill>
            <a:srgbClr val="D4E3C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311" y="7344251"/>
            <a:ext cx="167997" cy="134303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263610" y="7316986"/>
            <a:ext cx="12405479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 Integrity:</a:t>
            </a:r>
            <a:r>
              <a:rPr lang="en-US" sz="10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Regardless of source, all data undergoes rigorous validation to ensure proper datetime formatting, sorted chronological order, and numeric type consistency across all OHLCV columns.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22340"/>
            <a:ext cx="7477958" cy="523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Methodology and Technical Indicators</a:t>
            </a:r>
            <a:endParaRPr lang="en-US" sz="3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1501854"/>
            <a:ext cx="890111" cy="10682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05833" y="1679853"/>
            <a:ext cx="2094548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Preparation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05833" y="2048351"/>
            <a:ext cx="11886843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Convert Date column to datetime objects, sort chronologically, set as index, and validate numeric types for all OHLCV fields</a:t>
            </a:r>
            <a:endParaRPr lang="en-US" sz="1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570083"/>
            <a:ext cx="890111" cy="106822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05833" y="2748082"/>
            <a:ext cx="2094548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Calculate EMAs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905833" y="3116580"/>
            <a:ext cx="11886843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Compute 9-period and 12-period Exponential Moving Averages on closing prices for short-term trend identification</a:t>
            </a:r>
            <a:endParaRPr lang="en-US" sz="1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3638312"/>
            <a:ext cx="890111" cy="10682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05833" y="3816310"/>
            <a:ext cx="2094548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Bollinger Bands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1905833" y="4184809"/>
            <a:ext cx="11886843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Generate 20-period middle band (SMA), then upper and lower bands at ±2 standard deviations</a:t>
            </a:r>
            <a:endParaRPr lang="en-US" sz="14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4706541"/>
            <a:ext cx="890111" cy="106822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05833" y="4884539"/>
            <a:ext cx="2094548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Daily Returns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1905833" y="5253038"/>
            <a:ext cx="11886843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Calculate percentage change in closing price to measure daily price movement and volatility</a:t>
            </a:r>
            <a:endParaRPr lang="en-US" sz="1400" dirty="0"/>
          </a:p>
        </p:txBody>
      </p:sp>
      <p:sp>
        <p:nvSpPr>
          <p:cNvPr id="15" name="Text 9"/>
          <p:cNvSpPr/>
          <p:nvPr/>
        </p:nvSpPr>
        <p:spPr>
          <a:xfrm>
            <a:off x="837724" y="6153031"/>
            <a:ext cx="2094548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 EMA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837724" y="6592729"/>
            <a:ext cx="3984069" cy="854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Short-term trend indicator highly responsive to recent price changes, useful for identifying quick momentum shifts</a:t>
            </a:r>
            <a:endParaRPr lang="en-US" sz="1400" dirty="0"/>
          </a:p>
        </p:txBody>
      </p:sp>
      <p:sp>
        <p:nvSpPr>
          <p:cNvPr id="17" name="Text 11"/>
          <p:cNvSpPr/>
          <p:nvPr/>
        </p:nvSpPr>
        <p:spPr>
          <a:xfrm>
            <a:off x="5263753" y="6153031"/>
            <a:ext cx="2094548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12 EMA</a:t>
            </a:r>
            <a:endParaRPr lang="en-US" sz="1600" dirty="0"/>
          </a:p>
        </p:txBody>
      </p:sp>
      <p:sp>
        <p:nvSpPr>
          <p:cNvPr id="18" name="Text 12"/>
          <p:cNvSpPr/>
          <p:nvPr/>
        </p:nvSpPr>
        <p:spPr>
          <a:xfrm>
            <a:off x="5263753" y="6592729"/>
            <a:ext cx="3984069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Slightly longer short-term trend that smooths noise while maintaining sensitivity to price action</a:t>
            </a:r>
            <a:endParaRPr lang="en-US" sz="1400" dirty="0"/>
          </a:p>
        </p:txBody>
      </p:sp>
      <p:sp>
        <p:nvSpPr>
          <p:cNvPr id="19" name="Text 13"/>
          <p:cNvSpPr/>
          <p:nvPr/>
        </p:nvSpPr>
        <p:spPr>
          <a:xfrm>
            <a:off x="9689783" y="6153031"/>
            <a:ext cx="2094548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Bollinger Bands</a:t>
            </a:r>
            <a:endParaRPr lang="en-US" sz="1600" dirty="0"/>
          </a:p>
        </p:txBody>
      </p:sp>
      <p:sp>
        <p:nvSpPr>
          <p:cNvPr id="20" name="Text 14"/>
          <p:cNvSpPr/>
          <p:nvPr/>
        </p:nvSpPr>
        <p:spPr>
          <a:xfrm>
            <a:off x="9689783" y="6592729"/>
            <a:ext cx="4118015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Volatility bands that expand during high volatility periods and contract during consolidation phases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54B6A9-23BD-06AD-9E8B-8559C266AE39}"/>
              </a:ext>
            </a:extLst>
          </p:cNvPr>
          <p:cNvSpPr txBox="1"/>
          <p:nvPr/>
        </p:nvSpPr>
        <p:spPr>
          <a:xfrm>
            <a:off x="715108" y="351692"/>
            <a:ext cx="13106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Interactive Trading Chart – Output View</a:t>
            </a:r>
            <a:endParaRPr lang="en-IN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A1B304-9A31-12C2-C063-1CDB6F3E0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10" y="1242646"/>
            <a:ext cx="14177780" cy="6635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379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51798"/>
            <a:ext cx="10328672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Interactive Candlestick Chart with Indicators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37724" y="2086570"/>
            <a:ext cx="1295495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visualization leverages Plotly's subplot capabilities to create a comprehensive, multi-panel interactive trading dashboard. Each element serves a specific analytical purpose while maintaining visual clarity and user interactivity.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303770" y="2992279"/>
            <a:ext cx="22860" cy="4185404"/>
          </a:xfrm>
          <a:prstGeom prst="roundRect">
            <a:avLst>
              <a:gd name="adj" fmla="val 137440"/>
            </a:avLst>
          </a:prstGeom>
          <a:solidFill>
            <a:srgbClr val="D9CDBA"/>
          </a:solidFill>
          <a:ln/>
        </p:spPr>
      </p:sp>
      <p:sp>
        <p:nvSpPr>
          <p:cNvPr id="5" name="Shape 3"/>
          <p:cNvSpPr/>
          <p:nvPr/>
        </p:nvSpPr>
        <p:spPr>
          <a:xfrm>
            <a:off x="6474143" y="3216473"/>
            <a:ext cx="628293" cy="22860"/>
          </a:xfrm>
          <a:prstGeom prst="roundRect">
            <a:avLst>
              <a:gd name="adj" fmla="val 137440"/>
            </a:avLst>
          </a:prstGeom>
          <a:solidFill>
            <a:srgbClr val="D9CDBA"/>
          </a:solidFill>
          <a:ln/>
        </p:spPr>
      </p:sp>
      <p:sp>
        <p:nvSpPr>
          <p:cNvPr id="6" name="Shape 4"/>
          <p:cNvSpPr/>
          <p:nvPr/>
        </p:nvSpPr>
        <p:spPr>
          <a:xfrm>
            <a:off x="7079575" y="2992279"/>
            <a:ext cx="471249" cy="471249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7" name="Text 5"/>
          <p:cNvSpPr/>
          <p:nvPr/>
        </p:nvSpPr>
        <p:spPr>
          <a:xfrm>
            <a:off x="7167384" y="3043118"/>
            <a:ext cx="295632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3619738" y="3064193"/>
            <a:ext cx="264818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Top Panel: Price Action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37724" y="3497818"/>
            <a:ext cx="5430203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Candlestick chart displaying OHLC data with color-coded candles (green for up days, red for down days). Overlaid with 9 EMA and 12 EMA trend lines, plus Bollinger Bands featuring upper, middle, and lower bands with shaded volatility zones.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527965" y="4473059"/>
            <a:ext cx="628293" cy="22860"/>
          </a:xfrm>
          <a:prstGeom prst="roundRect">
            <a:avLst>
              <a:gd name="adj" fmla="val 137440"/>
            </a:avLst>
          </a:prstGeom>
          <a:solidFill>
            <a:srgbClr val="D9CDBA"/>
          </a:solidFill>
          <a:ln/>
        </p:spPr>
      </p:sp>
      <p:sp>
        <p:nvSpPr>
          <p:cNvPr id="11" name="Shape 9"/>
          <p:cNvSpPr/>
          <p:nvPr/>
        </p:nvSpPr>
        <p:spPr>
          <a:xfrm>
            <a:off x="7079575" y="4248864"/>
            <a:ext cx="471249" cy="471249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12" name="Text 10"/>
          <p:cNvSpPr/>
          <p:nvPr/>
        </p:nvSpPr>
        <p:spPr>
          <a:xfrm>
            <a:off x="7167384" y="4299704"/>
            <a:ext cx="295632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1"/>
          <p:cNvSpPr/>
          <p:nvPr/>
        </p:nvSpPr>
        <p:spPr>
          <a:xfrm>
            <a:off x="8362474" y="4320778"/>
            <a:ext cx="3522702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Bottom Panel: Volume Analysis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8362474" y="4754404"/>
            <a:ext cx="5430203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Volume bars synchronized with price action, color-coded to match corresponding price movement—green bars for days with positive returns, red bars for negative returns.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474143" y="5556171"/>
            <a:ext cx="628293" cy="22860"/>
          </a:xfrm>
          <a:prstGeom prst="roundRect">
            <a:avLst>
              <a:gd name="adj" fmla="val 137440"/>
            </a:avLst>
          </a:prstGeom>
          <a:solidFill>
            <a:srgbClr val="D9CDBA"/>
          </a:solidFill>
          <a:ln/>
        </p:spPr>
      </p:sp>
      <p:sp>
        <p:nvSpPr>
          <p:cNvPr id="16" name="Shape 14"/>
          <p:cNvSpPr/>
          <p:nvPr/>
        </p:nvSpPr>
        <p:spPr>
          <a:xfrm>
            <a:off x="7079575" y="5331976"/>
            <a:ext cx="471249" cy="471249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17" name="Text 15"/>
          <p:cNvSpPr/>
          <p:nvPr/>
        </p:nvSpPr>
        <p:spPr>
          <a:xfrm>
            <a:off x="7167384" y="5382816"/>
            <a:ext cx="295632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3803809" y="5403890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Interactive Features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837724" y="5837515"/>
            <a:ext cx="5430203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Comprehensive hover tooltips revealing precise OHLC values and indicator readings. Full zoom and pan capabilities with intuitive range navigation controls for detailed time-period analysis.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4628" y="573881"/>
            <a:ext cx="5318165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Returns Distribution and Insights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834628" y="1368504"/>
            <a:ext cx="2062282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Statistical Analysis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34628" y="1772245"/>
            <a:ext cx="6968252" cy="701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returns distribution visualization combines a histogram with a kernel density estimation (KDE) curve, created using Seaborn and Matplotlib. This statistical view reveals the underlying probability distribution of daily returns, highlighting volatility characteristics and any skewness in price movements.</a:t>
            </a:r>
            <a:endParaRPr lang="en-US" sz="11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28" y="2637711"/>
            <a:ext cx="4877753" cy="487775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166735" y="1368504"/>
            <a:ext cx="2062282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Observations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166735" y="1868150"/>
            <a:ext cx="72985" cy="72985"/>
          </a:xfrm>
          <a:prstGeom prst="roundRect">
            <a:avLst>
              <a:gd name="adj" fmla="val 626430"/>
            </a:avLst>
          </a:prstGeom>
          <a:solidFill>
            <a:srgbClr val="38512F"/>
          </a:solidFill>
          <a:ln/>
        </p:spPr>
      </p:sp>
      <p:sp>
        <p:nvSpPr>
          <p:cNvPr id="8" name="Text 5"/>
          <p:cNvSpPr/>
          <p:nvPr/>
        </p:nvSpPr>
        <p:spPr>
          <a:xfrm>
            <a:off x="8385691" y="1790581"/>
            <a:ext cx="171854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Volatility Signals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8385691" y="2151221"/>
            <a:ext cx="5417582" cy="467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Periods where price touches or breaks through Bollinger Bands indicate heightened volatility and potential reversal zones</a:t>
            </a:r>
            <a:endParaRPr lang="en-US" sz="1150" dirty="0"/>
          </a:p>
        </p:txBody>
      </p:sp>
      <p:sp>
        <p:nvSpPr>
          <p:cNvPr id="10" name="Shape 7"/>
          <p:cNvSpPr/>
          <p:nvPr/>
        </p:nvSpPr>
        <p:spPr>
          <a:xfrm>
            <a:off x="8166735" y="2988290"/>
            <a:ext cx="72985" cy="72985"/>
          </a:xfrm>
          <a:prstGeom prst="roundRect">
            <a:avLst>
              <a:gd name="adj" fmla="val 626430"/>
            </a:avLst>
          </a:prstGeom>
          <a:solidFill>
            <a:srgbClr val="38512F"/>
          </a:solidFill>
          <a:ln/>
        </p:spPr>
      </p:sp>
      <p:sp>
        <p:nvSpPr>
          <p:cNvPr id="11" name="Text 8"/>
          <p:cNvSpPr/>
          <p:nvPr/>
        </p:nvSpPr>
        <p:spPr>
          <a:xfrm>
            <a:off x="8385691" y="2910721"/>
            <a:ext cx="171854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Trend Crossovers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8385691" y="3271361"/>
            <a:ext cx="5417582" cy="467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Crossovers between 9 EMA and 12 EMA signal potential short-term trend changes and momentum shifts</a:t>
            </a:r>
            <a:endParaRPr lang="en-US" sz="1150" dirty="0"/>
          </a:p>
        </p:txBody>
      </p:sp>
      <p:sp>
        <p:nvSpPr>
          <p:cNvPr id="13" name="Shape 10"/>
          <p:cNvSpPr/>
          <p:nvPr/>
        </p:nvSpPr>
        <p:spPr>
          <a:xfrm>
            <a:off x="8166735" y="4108430"/>
            <a:ext cx="72985" cy="72985"/>
          </a:xfrm>
          <a:prstGeom prst="roundRect">
            <a:avLst>
              <a:gd name="adj" fmla="val 626430"/>
            </a:avLst>
          </a:prstGeom>
          <a:solidFill>
            <a:srgbClr val="38512F"/>
          </a:solidFill>
          <a:ln/>
        </p:spPr>
      </p:sp>
      <p:sp>
        <p:nvSpPr>
          <p:cNvPr id="14" name="Text 11"/>
          <p:cNvSpPr/>
          <p:nvPr/>
        </p:nvSpPr>
        <p:spPr>
          <a:xfrm>
            <a:off x="8385691" y="4030861"/>
            <a:ext cx="2125861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Volume-Price Relationship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8385691" y="4391501"/>
            <a:ext cx="5417582" cy="467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Volume spikes frequently align with larger candles, confirming strong directional moves with conviction</a:t>
            </a:r>
            <a:endParaRPr lang="en-US" sz="1150" dirty="0"/>
          </a:p>
        </p:txBody>
      </p:sp>
      <p:sp>
        <p:nvSpPr>
          <p:cNvPr id="16" name="Shape 13"/>
          <p:cNvSpPr/>
          <p:nvPr/>
        </p:nvSpPr>
        <p:spPr>
          <a:xfrm>
            <a:off x="8166735" y="5228570"/>
            <a:ext cx="72985" cy="72985"/>
          </a:xfrm>
          <a:prstGeom prst="roundRect">
            <a:avLst>
              <a:gd name="adj" fmla="val 626430"/>
            </a:avLst>
          </a:prstGeom>
          <a:solidFill>
            <a:srgbClr val="38512F"/>
          </a:solidFill>
          <a:ln/>
        </p:spPr>
      </p:sp>
      <p:sp>
        <p:nvSpPr>
          <p:cNvPr id="17" name="Text 14"/>
          <p:cNvSpPr/>
          <p:nvPr/>
        </p:nvSpPr>
        <p:spPr>
          <a:xfrm>
            <a:off x="8385691" y="5151001"/>
            <a:ext cx="171854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Return Clustering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8385691" y="5511641"/>
            <a:ext cx="5417582" cy="467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majority of daily returns cluster within a narrow range, revealing the stock's typical volatility profile</a:t>
            </a:r>
            <a:endParaRPr lang="en-US" sz="1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58547"/>
            <a:ext cx="6406396" cy="431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Challenges, Limitations, and Conclusion</a:t>
            </a:r>
            <a:endParaRPr lang="en-US" sz="2700" dirty="0"/>
          </a:p>
        </p:txBody>
      </p:sp>
      <p:sp>
        <p:nvSpPr>
          <p:cNvPr id="3" name="Shape 1"/>
          <p:cNvSpPr/>
          <p:nvPr/>
        </p:nvSpPr>
        <p:spPr>
          <a:xfrm>
            <a:off x="837724" y="1482923"/>
            <a:ext cx="12954952" cy="1433036"/>
          </a:xfrm>
          <a:prstGeom prst="roundRect">
            <a:avLst>
              <a:gd name="adj" fmla="val 1535"/>
            </a:avLst>
          </a:prstGeom>
          <a:solidFill>
            <a:srgbClr val="FEF5E7"/>
          </a:solidFill>
          <a:ln w="15240">
            <a:solidFill>
              <a:srgbClr val="D9CDB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52964" y="1498163"/>
            <a:ext cx="586383" cy="1402556"/>
          </a:xfrm>
          <a:prstGeom prst="roundRect">
            <a:avLst>
              <a:gd name="adj" fmla="val 632"/>
            </a:avLst>
          </a:prstGeom>
          <a:solidFill>
            <a:srgbClr val="F3E7D4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6201" y="2089428"/>
            <a:ext cx="219908" cy="21990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585913" y="1644729"/>
            <a:ext cx="1956673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Challenges Encountered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585913" y="1948220"/>
            <a:ext cx="12044958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Restricted network access blocking direct API calls to financial data providers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1585913" y="2233970"/>
            <a:ext cx="12044958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Complex time-series handling requiring careful date parsing and chronological sorting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1585913" y="2519720"/>
            <a:ext cx="12044958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Balancing chart clarity with information density—avoiding visual clutter while maintaining analytical value</a:t>
            </a:r>
            <a:endParaRPr lang="en-US" sz="1150" dirty="0"/>
          </a:p>
        </p:txBody>
      </p:sp>
      <p:sp>
        <p:nvSpPr>
          <p:cNvPr id="10" name="Shape 7"/>
          <p:cNvSpPr/>
          <p:nvPr/>
        </p:nvSpPr>
        <p:spPr>
          <a:xfrm>
            <a:off x="837724" y="3062526"/>
            <a:ext cx="12954952" cy="1433036"/>
          </a:xfrm>
          <a:prstGeom prst="roundRect">
            <a:avLst>
              <a:gd name="adj" fmla="val 1535"/>
            </a:avLst>
          </a:prstGeom>
          <a:solidFill>
            <a:srgbClr val="FEF5E7"/>
          </a:solidFill>
          <a:ln w="15240">
            <a:solidFill>
              <a:srgbClr val="D9CDBA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852964" y="3077766"/>
            <a:ext cx="586383" cy="1402556"/>
          </a:xfrm>
          <a:prstGeom prst="roundRect">
            <a:avLst>
              <a:gd name="adj" fmla="val 632"/>
            </a:avLst>
          </a:prstGeom>
          <a:solidFill>
            <a:srgbClr val="F3E7D4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6201" y="3669030"/>
            <a:ext cx="219908" cy="219908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585913" y="3224332"/>
            <a:ext cx="1724858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Limitations</a:t>
            </a:r>
            <a:endParaRPr lang="en-US" sz="1350" dirty="0"/>
          </a:p>
        </p:txBody>
      </p:sp>
      <p:sp>
        <p:nvSpPr>
          <p:cNvPr id="14" name="Text 10"/>
          <p:cNvSpPr/>
          <p:nvPr/>
        </p:nvSpPr>
        <p:spPr>
          <a:xfrm>
            <a:off x="1585913" y="3527822"/>
            <a:ext cx="12044958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 constraints:</a:t>
            </a: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Simulated data lacks real market microstructure; real API access limited to single ticker and daily timeframe</a:t>
            </a:r>
            <a:endParaRPr lang="en-US" sz="1150" dirty="0"/>
          </a:p>
        </p:txBody>
      </p:sp>
      <p:sp>
        <p:nvSpPr>
          <p:cNvPr id="15" name="Text 11"/>
          <p:cNvSpPr/>
          <p:nvPr/>
        </p:nvSpPr>
        <p:spPr>
          <a:xfrm>
            <a:off x="1585913" y="3813572"/>
            <a:ext cx="12044958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Indicator scope:</a:t>
            </a: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Implementation focused on foundational indicators without advanced strategies or backtesting frameworks</a:t>
            </a:r>
            <a:endParaRPr lang="en-US" sz="1150" dirty="0"/>
          </a:p>
        </p:txBody>
      </p:sp>
      <p:sp>
        <p:nvSpPr>
          <p:cNvPr id="16" name="Text 12"/>
          <p:cNvSpPr/>
          <p:nvPr/>
        </p:nvSpPr>
        <p:spPr>
          <a:xfrm>
            <a:off x="1585913" y="4099322"/>
            <a:ext cx="12044958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5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Scalability:</a:t>
            </a: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Current architecture not optimized for multiple securities or real-time streaming data</a:t>
            </a:r>
            <a:endParaRPr lang="en-US" sz="1150" dirty="0"/>
          </a:p>
        </p:txBody>
      </p:sp>
      <p:sp>
        <p:nvSpPr>
          <p:cNvPr id="17" name="Text 13"/>
          <p:cNvSpPr/>
          <p:nvPr/>
        </p:nvSpPr>
        <p:spPr>
          <a:xfrm>
            <a:off x="837724" y="4715470"/>
            <a:ext cx="2069902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837724" y="5194102"/>
            <a:ext cx="12954952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We successfully developed a comprehensive interactive trading chart system in Python, integrating candlestick visualizations with 9 EMA, 12 EMA, Bollinger Bands, and volume analysis. The project demonstrates how modern data visualization techniques can transform raw market data into actionable insights, revealing price trends, volatility patterns, and volume-price relationships with unprecedented clarity.</a:t>
            </a:r>
            <a:endParaRPr lang="en-US" sz="1150" dirty="0"/>
          </a:p>
        </p:txBody>
      </p:sp>
      <p:sp>
        <p:nvSpPr>
          <p:cNvPr id="19" name="Text 15"/>
          <p:cNvSpPr/>
          <p:nvPr/>
        </p:nvSpPr>
        <p:spPr>
          <a:xfrm>
            <a:off x="837724" y="5882878"/>
            <a:ext cx="2121932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Future Enhancements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837724" y="6508075"/>
            <a:ext cx="1724858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Extended Indicators</a:t>
            </a:r>
            <a:endParaRPr lang="en-US" sz="1350" dirty="0"/>
          </a:p>
        </p:txBody>
      </p:sp>
      <p:sp>
        <p:nvSpPr>
          <p:cNvPr id="21" name="Text 17"/>
          <p:cNvSpPr/>
          <p:nvPr/>
        </p:nvSpPr>
        <p:spPr>
          <a:xfrm>
            <a:off x="837724" y="6870263"/>
            <a:ext cx="4035385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Add RSI, MACD, Stochastic Oscillator, and other technical analysis tools</a:t>
            </a:r>
            <a:endParaRPr lang="en-US" sz="1150" dirty="0"/>
          </a:p>
        </p:txBody>
      </p:sp>
      <p:sp>
        <p:nvSpPr>
          <p:cNvPr id="22" name="Text 18"/>
          <p:cNvSpPr/>
          <p:nvPr/>
        </p:nvSpPr>
        <p:spPr>
          <a:xfrm>
            <a:off x="5238393" y="6508075"/>
            <a:ext cx="1724858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Multi-Asset Support</a:t>
            </a:r>
            <a:endParaRPr lang="en-US" sz="1350" dirty="0"/>
          </a:p>
        </p:txBody>
      </p:sp>
      <p:sp>
        <p:nvSpPr>
          <p:cNvPr id="23" name="Text 19"/>
          <p:cNvSpPr/>
          <p:nvPr/>
        </p:nvSpPr>
        <p:spPr>
          <a:xfrm>
            <a:off x="5238393" y="6870263"/>
            <a:ext cx="4035385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Enable simultaneous analysis of multiple tickers across various timeframes including intraday data</a:t>
            </a:r>
            <a:endParaRPr lang="en-US" sz="1150" dirty="0"/>
          </a:p>
        </p:txBody>
      </p:sp>
      <p:sp>
        <p:nvSpPr>
          <p:cNvPr id="24" name="Text 20"/>
          <p:cNvSpPr/>
          <p:nvPr/>
        </p:nvSpPr>
        <p:spPr>
          <a:xfrm>
            <a:off x="9639062" y="6508075"/>
            <a:ext cx="1724858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Web Dashboard</a:t>
            </a:r>
            <a:endParaRPr lang="en-US" sz="1350" dirty="0"/>
          </a:p>
        </p:txBody>
      </p:sp>
      <p:sp>
        <p:nvSpPr>
          <p:cNvPr id="25" name="Text 21"/>
          <p:cNvSpPr/>
          <p:nvPr/>
        </p:nvSpPr>
        <p:spPr>
          <a:xfrm>
            <a:off x="9639062" y="6870263"/>
            <a:ext cx="4168616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Deploy as an interactive web application for broader accessibility and real-time updates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1030</Words>
  <Application>Microsoft Office PowerPoint</Application>
  <PresentationFormat>Custom</PresentationFormat>
  <Paragraphs>109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Lora</vt:lpstr>
      <vt:lpstr>Source Sans 3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priyanshu yadav</cp:lastModifiedBy>
  <cp:revision>2</cp:revision>
  <dcterms:created xsi:type="dcterms:W3CDTF">2025-12-02T16:38:13Z</dcterms:created>
  <dcterms:modified xsi:type="dcterms:W3CDTF">2025-12-02T17:02:26Z</dcterms:modified>
</cp:coreProperties>
</file>